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notesMasterIdLst>
    <p:notesMasterId r:id="rId14"/>
  </p:notesMasterIdLst>
  <p:sldIdLst>
    <p:sldId id="257" r:id="rId2"/>
    <p:sldId id="275" r:id="rId3"/>
    <p:sldId id="258" r:id="rId4"/>
    <p:sldId id="268" r:id="rId5"/>
    <p:sldId id="269" r:id="rId6"/>
    <p:sldId id="260" r:id="rId7"/>
    <p:sldId id="264" r:id="rId8"/>
    <p:sldId id="261" r:id="rId9"/>
    <p:sldId id="274" r:id="rId10"/>
    <p:sldId id="265" r:id="rId11"/>
    <p:sldId id="271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79D"/>
    <a:srgbClr val="A21250"/>
    <a:srgbClr val="159F4A"/>
    <a:srgbClr val="B20F02"/>
    <a:srgbClr val="A31785"/>
    <a:srgbClr val="45C7A8"/>
    <a:srgbClr val="EA222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59CA-00B3-4C71-A503-79342D4B53A4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26F5D-C273-4202-82D1-8FB730E3C9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46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26F5D-C273-4202-82D1-8FB730E3C91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41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11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12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8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39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3386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615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680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6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5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9251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44B267-90D2-447F-96F5-2FD22D95FF23}" type="datetimeFigureOut">
              <a:rPr lang="tr-TR" smtClean="0"/>
              <a:t>10.03.2020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5E41ABD-4EDD-47D6-8784-B57703CC0F25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72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2.jp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media/image16.png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10EB2F-E874-41F7-A1C3-9082043A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437" y="1637212"/>
            <a:ext cx="3603839" cy="449285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sz="2800" dirty="0">
                <a:solidFill>
                  <a:schemeClr val="accent1"/>
                </a:solidFill>
              </a:rPr>
            </a:br>
            <a:r>
              <a:rPr lang="tr-TR" sz="2800" dirty="0">
                <a:solidFill>
                  <a:schemeClr val="accent1"/>
                </a:solidFill>
              </a:rPr>
              <a:t>Şükrü doruk kız ANADOLU imam hatip lisesi</a:t>
            </a:r>
            <a:br>
              <a:rPr lang="tr-TR" sz="2800" dirty="0">
                <a:solidFill>
                  <a:schemeClr val="accent1"/>
                </a:solidFill>
              </a:rPr>
            </a:br>
            <a:r>
              <a:rPr lang="tr-TR" sz="2800" dirty="0">
                <a:solidFill>
                  <a:schemeClr val="accent1"/>
                </a:solidFill>
              </a:rPr>
              <a:t>fen ve sosyal bilimler</a:t>
            </a:r>
            <a:br>
              <a:rPr lang="tr-TR" sz="2800" dirty="0">
                <a:solidFill>
                  <a:schemeClr val="accent1"/>
                </a:solidFill>
              </a:rPr>
            </a:br>
            <a:r>
              <a:rPr lang="tr-TR" sz="2800" dirty="0">
                <a:solidFill>
                  <a:schemeClr val="accent1"/>
                </a:solidFill>
              </a:rPr>
              <a:t>proje okulu</a:t>
            </a:r>
            <a:br>
              <a:rPr lang="tr-TR" sz="2800" dirty="0">
                <a:solidFill>
                  <a:schemeClr val="accent1"/>
                </a:solidFill>
              </a:rPr>
            </a:br>
            <a:br>
              <a:rPr lang="tr-TR" dirty="0">
                <a:solidFill>
                  <a:schemeClr val="accent1"/>
                </a:solidFill>
              </a:rPr>
            </a:b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96EC147-4942-4D2A-8485-DECF693E9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506876"/>
            <a:ext cx="6855650" cy="5090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23E41A8-6CD3-4ED2-B74B-6A76BB562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79" y="1325880"/>
            <a:ext cx="2336282" cy="210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E2614C5F-980E-4A43-9EE3-15AAEDED76D0}"/>
              </a:ext>
            </a:extLst>
          </p:cNvPr>
          <p:cNvCxnSpPr>
            <a:cxnSpLocks/>
          </p:cNvCxnSpPr>
          <p:nvPr/>
        </p:nvCxnSpPr>
        <p:spPr>
          <a:xfrm flipH="1" flipV="1">
            <a:off x="763603" y="6641677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B27BCFF1-F4DF-4F52-89F9-AAE78FF24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0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B30355-A914-4FC4-B1BB-FACCB50F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9054" y="56981"/>
            <a:ext cx="7017488" cy="427641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chemeClr val="accent2"/>
                </a:solidFill>
              </a:rPr>
              <a:t>Okulumuzda okutulan dersler</a:t>
            </a:r>
          </a:p>
        </p:txBody>
      </p: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7E7CB305-3E3E-425C-A8F4-A21E14A11627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Resim 34">
            <a:extLst>
              <a:ext uri="{FF2B5EF4-FFF2-40B4-BE49-F238E27FC236}">
                <a16:creationId xmlns:a16="http://schemas.microsoft.com/office/drawing/2014/main" id="{153F7F47-FD5A-432B-A29C-7E573FE8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C5D26B1-2CEA-4559-BD2B-4B3C88ABAECD}"/>
              </a:ext>
            </a:extLst>
          </p:cNvPr>
          <p:cNvSpPr txBox="1"/>
          <p:nvPr/>
        </p:nvSpPr>
        <p:spPr>
          <a:xfrm>
            <a:off x="5524795" y="468703"/>
            <a:ext cx="214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ORTAK DERSLER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36" name="Resim 35">
            <a:extLst>
              <a:ext uri="{FF2B5EF4-FFF2-40B4-BE49-F238E27FC236}">
                <a16:creationId xmlns:a16="http://schemas.microsoft.com/office/drawing/2014/main" id="{63B8FD94-C3B6-402D-BD58-7EFFA53A3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0" y="468703"/>
            <a:ext cx="473825" cy="453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o 6">
            <a:extLst>
              <a:ext uri="{FF2B5EF4-FFF2-40B4-BE49-F238E27FC236}">
                <a16:creationId xmlns:a16="http://schemas.microsoft.com/office/drawing/2014/main" id="{BD5458E6-05B4-4547-9F2C-A8DF8589D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70715"/>
              </p:ext>
            </p:extLst>
          </p:nvPr>
        </p:nvGraphicFramePr>
        <p:xfrm>
          <a:off x="3579223" y="1081980"/>
          <a:ext cx="6574971" cy="538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8483">
                  <a:extLst>
                    <a:ext uri="{9D8B030D-6E8A-4147-A177-3AD203B41FA5}">
                      <a16:colId xmlns:a16="http://schemas.microsoft.com/office/drawing/2014/main" val="3194564792"/>
                    </a:ext>
                  </a:extLst>
                </a:gridCol>
                <a:gridCol w="888523">
                  <a:extLst>
                    <a:ext uri="{9D8B030D-6E8A-4147-A177-3AD203B41FA5}">
                      <a16:colId xmlns:a16="http://schemas.microsoft.com/office/drawing/2014/main" val="4143737068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466233404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875922463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1980246572"/>
                    </a:ext>
                  </a:extLst>
                </a:gridCol>
              </a:tblGrid>
              <a:tr h="289289">
                <a:tc>
                  <a:txBody>
                    <a:bodyPr/>
                    <a:lstStyle/>
                    <a:p>
                      <a:r>
                        <a:rPr lang="tr-TR" sz="1200" dirty="0"/>
                        <a:t>DERSLER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9.SINIF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10.SINIF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11.SINIF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12.SINIF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022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TÜRK DİLİ VE EDEBİYATI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93441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TARİH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4342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T.C.İNKILAP TARİHİ VE ATATÜRKÇÜLÜK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3153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COĞRAFYA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921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MATEMATİK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14954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FİZİK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91448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KİMYA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1671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BİYOLOJİ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8986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FELSEFE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0229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YABANCI DİL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5622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BEDEN EĞİTİMİ VE SPOR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59052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SAĞLIK BİLGİSİ VE TRAFİK KÜLTÜRÜ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65349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ARAPÇA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16331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MATEMATİK TARİHİ VE UYGULAMALARI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019616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FEN BİLİMLERİ TARİHİ VE UYGULAMALRI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49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1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B30355-A914-4FC4-B1BB-FACCB50F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22753"/>
            <a:ext cx="7017488" cy="427641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chemeClr val="accent2"/>
                </a:solidFill>
              </a:rPr>
              <a:t>Okulumuzda okutulan dersler</a:t>
            </a:r>
          </a:p>
        </p:txBody>
      </p:sp>
      <p:cxnSp>
        <p:nvCxnSpPr>
          <p:cNvPr id="34" name="Düz Bağlayıcı 33">
            <a:extLst>
              <a:ext uri="{FF2B5EF4-FFF2-40B4-BE49-F238E27FC236}">
                <a16:creationId xmlns:a16="http://schemas.microsoft.com/office/drawing/2014/main" id="{7E7CB305-3E3E-425C-A8F4-A21E14A11627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Resim 34">
            <a:extLst>
              <a:ext uri="{FF2B5EF4-FFF2-40B4-BE49-F238E27FC236}">
                <a16:creationId xmlns:a16="http://schemas.microsoft.com/office/drawing/2014/main" id="{153F7F47-FD5A-432B-A29C-7E573FE8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C5D26B1-2CEA-4559-BD2B-4B3C88ABAECD}"/>
              </a:ext>
            </a:extLst>
          </p:cNvPr>
          <p:cNvSpPr txBox="1"/>
          <p:nvPr/>
        </p:nvSpPr>
        <p:spPr>
          <a:xfrm>
            <a:off x="5860692" y="679714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MESLEK DERSLERİ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dirty="0"/>
          </a:p>
        </p:txBody>
      </p:sp>
      <p:pic>
        <p:nvPicPr>
          <p:cNvPr id="27" name="Resim 26">
            <a:extLst>
              <a:ext uri="{FF2B5EF4-FFF2-40B4-BE49-F238E27FC236}">
                <a16:creationId xmlns:a16="http://schemas.microsoft.com/office/drawing/2014/main" id="{32E9C0B1-FFD3-4578-84F8-BE042AA1D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866" y="579991"/>
            <a:ext cx="590745" cy="597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8" name="Tablo 6">
            <a:extLst>
              <a:ext uri="{FF2B5EF4-FFF2-40B4-BE49-F238E27FC236}">
                <a16:creationId xmlns:a16="http://schemas.microsoft.com/office/drawing/2014/main" id="{26C7CDDA-4758-4F49-9CFD-E6B4E364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91932"/>
              </p:ext>
            </p:extLst>
          </p:nvPr>
        </p:nvGraphicFramePr>
        <p:xfrm>
          <a:off x="3734742" y="1326045"/>
          <a:ext cx="6574971" cy="4009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8483">
                  <a:extLst>
                    <a:ext uri="{9D8B030D-6E8A-4147-A177-3AD203B41FA5}">
                      <a16:colId xmlns:a16="http://schemas.microsoft.com/office/drawing/2014/main" val="3194564792"/>
                    </a:ext>
                  </a:extLst>
                </a:gridCol>
                <a:gridCol w="888523">
                  <a:extLst>
                    <a:ext uri="{9D8B030D-6E8A-4147-A177-3AD203B41FA5}">
                      <a16:colId xmlns:a16="http://schemas.microsoft.com/office/drawing/2014/main" val="4143737068"/>
                    </a:ext>
                  </a:extLst>
                </a:gridCol>
                <a:gridCol w="1140823">
                  <a:extLst>
                    <a:ext uri="{9D8B030D-6E8A-4147-A177-3AD203B41FA5}">
                      <a16:colId xmlns:a16="http://schemas.microsoft.com/office/drawing/2014/main" val="1466233404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875922463"/>
                    </a:ext>
                  </a:extLst>
                </a:gridCol>
                <a:gridCol w="1201782">
                  <a:extLst>
                    <a:ext uri="{9D8B030D-6E8A-4147-A177-3AD203B41FA5}">
                      <a16:colId xmlns:a16="http://schemas.microsoft.com/office/drawing/2014/main" val="1980246572"/>
                    </a:ext>
                  </a:extLst>
                </a:gridCol>
              </a:tblGrid>
              <a:tr h="289289">
                <a:tc>
                  <a:txBody>
                    <a:bodyPr/>
                    <a:lstStyle/>
                    <a:p>
                      <a:r>
                        <a:rPr lang="tr-TR" sz="1200" dirty="0"/>
                        <a:t>DERSLER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9.SINIF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10.SINIF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11.SINIF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12.SINIF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3022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KUR’ANI KERİM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93441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MESLEKİ ARAPÇA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4342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TEMEL DİNİ BİLGİLER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3153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SİYER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99212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FIKIH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14954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TEFSİR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91448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DİNLER TARİHİ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1671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HADİS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89860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AKAİD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90229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KELAM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45622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HİTABET VE MESLEKİ UYGULAMA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590525"/>
                  </a:ext>
                </a:extLst>
              </a:tr>
              <a:tr h="296621">
                <a:tc>
                  <a:txBody>
                    <a:bodyPr/>
                    <a:lstStyle/>
                    <a:p>
                      <a:r>
                        <a:rPr lang="tr-TR" sz="1200" dirty="0"/>
                        <a:t>İSLAM KÜLTÜR VE MEDENİYETİ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65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5">
            <a:extLst>
              <a:ext uri="{FF2B5EF4-FFF2-40B4-BE49-F238E27FC236}">
                <a16:creationId xmlns:a16="http://schemas.microsoft.com/office/drawing/2014/main" id="{632B6208-A45D-4796-8D2D-38E958BA1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89849"/>
              </p:ext>
            </p:extLst>
          </p:nvPr>
        </p:nvGraphicFramePr>
        <p:xfrm>
          <a:off x="1321078" y="1324291"/>
          <a:ext cx="10241280" cy="159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56">
                  <a:extLst>
                    <a:ext uri="{9D8B030D-6E8A-4147-A177-3AD203B41FA5}">
                      <a16:colId xmlns:a16="http://schemas.microsoft.com/office/drawing/2014/main" val="2032246988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2298268201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3821128602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3729923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863089789"/>
                    </a:ext>
                  </a:extLst>
                </a:gridCol>
              </a:tblGrid>
              <a:tr h="1008366">
                <a:tc>
                  <a:txBody>
                    <a:bodyPr/>
                    <a:lstStyle/>
                    <a:p>
                      <a:r>
                        <a:rPr lang="tr-TR" dirty="0"/>
                        <a:t>OKUL TÜRÜ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ÖĞRENİM SÜRESİ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ÖĞRETİM ŞEKLİ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YABANCI DİLİ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KONTENJAN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159840"/>
                  </a:ext>
                </a:extLst>
              </a:tr>
              <a:tr h="584214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KIZ ANADOLU İMAM HATİP LİSESİ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 YIL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KIZ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İNGİLİZCE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434960"/>
                  </a:ext>
                </a:extLst>
              </a:tr>
            </a:tbl>
          </a:graphicData>
        </a:graphic>
      </p:graphicFrame>
      <p:sp>
        <p:nvSpPr>
          <p:cNvPr id="4" name="Dikdörtgen 3">
            <a:extLst>
              <a:ext uri="{FF2B5EF4-FFF2-40B4-BE49-F238E27FC236}">
                <a16:creationId xmlns:a16="http://schemas.microsoft.com/office/drawing/2014/main" id="{C3CF197D-7976-426A-80EB-58509CDD684C}"/>
              </a:ext>
            </a:extLst>
          </p:cNvPr>
          <p:cNvSpPr/>
          <p:nvPr/>
        </p:nvSpPr>
        <p:spPr>
          <a:xfrm>
            <a:off x="1409603" y="345665"/>
            <a:ext cx="8264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OKULUMUZUN TABAN PUANLARI</a:t>
            </a:r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64EEA7FA-7519-4B0A-B6C5-045712A76B7C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>
            <a:extLst>
              <a:ext uri="{FF2B5EF4-FFF2-40B4-BE49-F238E27FC236}">
                <a16:creationId xmlns:a16="http://schemas.microsoft.com/office/drawing/2014/main" id="{39D1CA77-916A-4E90-877B-2C9FAAD5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A2D74AF-5FC4-4037-A04B-D2DA3FC7D74F}"/>
              </a:ext>
            </a:extLst>
          </p:cNvPr>
          <p:cNvSpPr/>
          <p:nvPr/>
        </p:nvSpPr>
        <p:spPr>
          <a:xfrm>
            <a:off x="2509729" y="3233244"/>
            <a:ext cx="66089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2000" b="1" cap="none" spc="0" dirty="0">
                <a:ln/>
                <a:solidFill>
                  <a:schemeClr val="accent3"/>
                </a:solidFill>
                <a:effectLst/>
              </a:rPr>
              <a:t>2019-2020 EĞİTİM ÖĞRETİM YILI TABAN PUANLARI</a:t>
            </a:r>
          </a:p>
        </p:txBody>
      </p:sp>
      <p:graphicFrame>
        <p:nvGraphicFramePr>
          <p:cNvPr id="8" name="Tablo 8">
            <a:extLst>
              <a:ext uri="{FF2B5EF4-FFF2-40B4-BE49-F238E27FC236}">
                <a16:creationId xmlns:a16="http://schemas.microsoft.com/office/drawing/2014/main" id="{7A42265E-DCA3-4423-8BAA-2D3637E9C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574663"/>
              </p:ext>
            </p:extLst>
          </p:nvPr>
        </p:nvGraphicFramePr>
        <p:xfrm>
          <a:off x="3429742" y="3842812"/>
          <a:ext cx="4914462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31099">
                  <a:extLst>
                    <a:ext uri="{9D8B030D-6E8A-4147-A177-3AD203B41FA5}">
                      <a16:colId xmlns:a16="http://schemas.microsoft.com/office/drawing/2014/main" val="2772306042"/>
                    </a:ext>
                  </a:extLst>
                </a:gridCol>
                <a:gridCol w="1365589">
                  <a:extLst>
                    <a:ext uri="{9D8B030D-6E8A-4147-A177-3AD203B41FA5}">
                      <a16:colId xmlns:a16="http://schemas.microsoft.com/office/drawing/2014/main" val="1375589806"/>
                    </a:ext>
                  </a:extLst>
                </a:gridCol>
                <a:gridCol w="2217774">
                  <a:extLst>
                    <a:ext uri="{9D8B030D-6E8A-4147-A177-3AD203B41FA5}">
                      <a16:colId xmlns:a16="http://schemas.microsoft.com/office/drawing/2014/main" val="420168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TABAN PUAN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YÜZDELİK DİLİM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9.SINIF</a:t>
                      </a:r>
                      <a:endParaRPr lang="tr-TR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386,719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14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10.SINIF</a:t>
                      </a:r>
                      <a:endParaRPr lang="tr-TR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310,545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8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11.SINIF</a:t>
                      </a:r>
                      <a:endParaRPr lang="tr-TR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428,613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98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12.SINIF</a:t>
                      </a:r>
                      <a:endParaRPr lang="tr-TR" sz="1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364,751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19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DCFC735-E5FC-4F6B-90FB-0D75CBB2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63" y="430383"/>
            <a:ext cx="6374683" cy="64276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D721C1C-D124-47B7-8185-B90B62B290CE}"/>
              </a:ext>
            </a:extLst>
          </p:cNvPr>
          <p:cNvSpPr txBox="1"/>
          <p:nvPr/>
        </p:nvSpPr>
        <p:spPr>
          <a:xfrm>
            <a:off x="1114698" y="653143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Anadolu İmam Hatip Liselerinde;</a:t>
            </a:r>
          </a:p>
        </p:txBody>
      </p:sp>
    </p:spTree>
    <p:extLst>
      <p:ext uri="{BB962C8B-B14F-4D97-AF65-F5344CB8AC3E}">
        <p14:creationId xmlns:p14="http://schemas.microsoft.com/office/powerpoint/2010/main" val="4723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112693-D7A7-416E-817A-E7EC6F20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00" y="390069"/>
            <a:ext cx="6420573" cy="982684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chemeClr val="accent2"/>
                </a:solidFill>
              </a:rPr>
              <a:t>Okulumuzda;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703EAB7-D62F-4C03-8188-488E2963B9DE}"/>
              </a:ext>
            </a:extLst>
          </p:cNvPr>
          <p:cNvSpPr txBox="1"/>
          <p:nvPr/>
        </p:nvSpPr>
        <p:spPr>
          <a:xfrm>
            <a:off x="1631508" y="994153"/>
            <a:ext cx="8928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Milli eğitim sistemimiz içerisinde ortaöğretim lise düzeyinde yer alan Fen ve Sosyal</a:t>
            </a:r>
          </a:p>
          <a:p>
            <a:r>
              <a:rPr lang="tr-TR" dirty="0"/>
              <a:t>Bilimler alanındaki derslerle birlikte Temel İslam Bilimlerine ait dersler okutulmaktadır. </a:t>
            </a:r>
          </a:p>
          <a:p>
            <a:r>
              <a:rPr lang="tr-TR" dirty="0"/>
              <a:t>Bununla birlikte üniversitelerin bütün alanlarına yönelik öğrenci yetiştirilmesi amaçlanmaktadır.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761D0CA4-A6F9-49FE-940E-1DBD13925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03" y="2171745"/>
            <a:ext cx="3131456" cy="1838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831DA4C-A788-43BA-804A-6932E291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61" y="3835979"/>
            <a:ext cx="2975188" cy="2209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3027E835-5AA1-4379-BBB6-E783EB12E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59" y="2123770"/>
            <a:ext cx="2885326" cy="2149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2E757C9C-C976-4E79-B252-022344C3D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2" y="4053902"/>
            <a:ext cx="2975188" cy="2233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F195E3F2-1B55-49A2-AA88-3B0AEE23FE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76" y="2251805"/>
            <a:ext cx="3533794" cy="2354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A0A3A6C-2D7D-4FEF-8387-32E5DF56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83A22CE5-10E3-45D3-A5AA-87CEB179B9B7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7B1084F-4F19-4064-82ED-13D5AB8B3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929" y="122753"/>
            <a:ext cx="7017488" cy="951135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2"/>
                </a:solidFill>
              </a:rPr>
              <a:t>Eğitim hedeflerimiz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3290320-078B-4CB8-AC50-7CD64EFA981B}"/>
              </a:ext>
            </a:extLst>
          </p:cNvPr>
          <p:cNvSpPr txBox="1"/>
          <p:nvPr/>
        </p:nvSpPr>
        <p:spPr>
          <a:xfrm>
            <a:off x="3071784" y="898442"/>
            <a:ext cx="7655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Milli manevi değerlerine bağlı, insanlığa faydalı olma idealine sahip, tarihini bilen,</a:t>
            </a:r>
          </a:p>
          <a:p>
            <a:r>
              <a:rPr lang="tr-TR" dirty="0"/>
              <a:t>kültürel mirasına sahip çıkan, okuyan, düşünen, araştıran, sorgulayıcı, teknolojinin </a:t>
            </a:r>
          </a:p>
          <a:p>
            <a:r>
              <a:rPr lang="tr-TR" dirty="0"/>
              <a:t>hızına ayak uyduran, üreten bireyler yetiştirmektir.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C978B4F-151C-40C6-9930-96BBE1FA7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41" y="2008278"/>
            <a:ext cx="2589700" cy="1942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1188D76-BB63-499B-8B6A-09DAC0FA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955" y="2176361"/>
            <a:ext cx="2841057" cy="2130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3B31BD3-EE3F-4812-95EA-465820DEC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0" y="2176361"/>
            <a:ext cx="2760845" cy="2049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3B9A281-86D4-4619-B649-FF48EE56B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57" y="3937308"/>
            <a:ext cx="2760847" cy="2049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8080582B-F1E6-4246-897E-62A38D297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087" y="3937308"/>
            <a:ext cx="2749901" cy="18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CFCD337-BD65-4AAA-BE36-3DC31F217B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14" y="4197012"/>
            <a:ext cx="3234670" cy="1819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631A1858-30C5-4F1E-9D60-9FB8F677A161}"/>
              </a:ext>
            </a:extLst>
          </p:cNvPr>
          <p:cNvCxnSpPr>
            <a:cxnSpLocks/>
          </p:cNvCxnSpPr>
          <p:nvPr/>
        </p:nvCxnSpPr>
        <p:spPr>
          <a:xfrm flipH="1" flipV="1">
            <a:off x="1684421" y="6583843"/>
            <a:ext cx="9984605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>
            <a:extLst>
              <a:ext uri="{FF2B5EF4-FFF2-40B4-BE49-F238E27FC236}">
                <a16:creationId xmlns:a16="http://schemas.microsoft.com/office/drawing/2014/main" id="{8770CEEF-AD7B-4E1F-AB8B-90FE963CB3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2C6B79-3ED7-40E1-AB46-4F1D16D3C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8" y="149192"/>
            <a:ext cx="5755906" cy="996620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accent2"/>
                </a:solidFill>
              </a:rPr>
              <a:t>Sosyal etkinlik OLARAK OKULUMUZDA;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9D81CE2-5943-4965-860D-7007D1333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3FFB144-FD0E-49FD-B364-9378F2063A63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k: Beşgen 6">
            <a:extLst>
              <a:ext uri="{FF2B5EF4-FFF2-40B4-BE49-F238E27FC236}">
                <a16:creationId xmlns:a16="http://schemas.microsoft.com/office/drawing/2014/main" id="{FC2BDA94-CB66-491B-B7B9-4239299EDC3D}"/>
              </a:ext>
            </a:extLst>
          </p:cNvPr>
          <p:cNvSpPr/>
          <p:nvPr/>
        </p:nvSpPr>
        <p:spPr>
          <a:xfrm>
            <a:off x="1209571" y="1291939"/>
            <a:ext cx="3619101" cy="520959"/>
          </a:xfrm>
          <a:prstGeom prst="homePlat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OKUL GEZİLERİ</a:t>
            </a:r>
          </a:p>
        </p:txBody>
      </p:sp>
      <p:sp>
        <p:nvSpPr>
          <p:cNvPr id="8" name="Ok: Beşgen 7">
            <a:extLst>
              <a:ext uri="{FF2B5EF4-FFF2-40B4-BE49-F238E27FC236}">
                <a16:creationId xmlns:a16="http://schemas.microsoft.com/office/drawing/2014/main" id="{CF175063-ECCB-40B1-87C5-C98DDF0FF561}"/>
              </a:ext>
            </a:extLst>
          </p:cNvPr>
          <p:cNvSpPr/>
          <p:nvPr/>
        </p:nvSpPr>
        <p:spPr>
          <a:xfrm>
            <a:off x="1209572" y="2215883"/>
            <a:ext cx="3619100" cy="479639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SEMİNER VE KONFERANSLAR</a:t>
            </a:r>
          </a:p>
        </p:txBody>
      </p:sp>
      <p:sp>
        <p:nvSpPr>
          <p:cNvPr id="9" name="Ok: Beşgen 8">
            <a:extLst>
              <a:ext uri="{FF2B5EF4-FFF2-40B4-BE49-F238E27FC236}">
                <a16:creationId xmlns:a16="http://schemas.microsoft.com/office/drawing/2014/main" id="{2AE3199D-E136-4122-94D9-2E4065EC0D3C}"/>
              </a:ext>
            </a:extLst>
          </p:cNvPr>
          <p:cNvSpPr/>
          <p:nvPr/>
        </p:nvSpPr>
        <p:spPr>
          <a:xfrm>
            <a:off x="1209570" y="5748786"/>
            <a:ext cx="3619101" cy="479638"/>
          </a:xfrm>
          <a:prstGeom prst="homePlate">
            <a:avLst/>
          </a:prstGeom>
          <a:solidFill>
            <a:srgbClr val="45C7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KİTAP OKUMA ETKİNLİKLERİ</a:t>
            </a:r>
          </a:p>
        </p:txBody>
      </p:sp>
      <p:sp>
        <p:nvSpPr>
          <p:cNvPr id="10" name="Ok: Beşgen 9">
            <a:extLst>
              <a:ext uri="{FF2B5EF4-FFF2-40B4-BE49-F238E27FC236}">
                <a16:creationId xmlns:a16="http://schemas.microsoft.com/office/drawing/2014/main" id="{0ABC5FED-E882-4D1B-AAE1-27F3342B61A5}"/>
              </a:ext>
            </a:extLst>
          </p:cNvPr>
          <p:cNvSpPr/>
          <p:nvPr/>
        </p:nvSpPr>
        <p:spPr>
          <a:xfrm>
            <a:off x="1209571" y="3061320"/>
            <a:ext cx="3619101" cy="479639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SERGİLER</a:t>
            </a:r>
          </a:p>
        </p:txBody>
      </p:sp>
      <p:sp>
        <p:nvSpPr>
          <p:cNvPr id="11" name="Ok: Beşgen 10">
            <a:extLst>
              <a:ext uri="{FF2B5EF4-FFF2-40B4-BE49-F238E27FC236}">
                <a16:creationId xmlns:a16="http://schemas.microsoft.com/office/drawing/2014/main" id="{B17C6655-F807-42DD-85CA-B89562727277}"/>
              </a:ext>
            </a:extLst>
          </p:cNvPr>
          <p:cNvSpPr/>
          <p:nvPr/>
        </p:nvSpPr>
        <p:spPr>
          <a:xfrm>
            <a:off x="1209570" y="3899686"/>
            <a:ext cx="3619101" cy="479639"/>
          </a:xfrm>
          <a:prstGeom prst="homePlate">
            <a:avLst/>
          </a:prstGeom>
          <a:solidFill>
            <a:srgbClr val="EA22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SPOR FAALİYETLERİ</a:t>
            </a:r>
          </a:p>
        </p:txBody>
      </p:sp>
      <p:sp>
        <p:nvSpPr>
          <p:cNvPr id="12" name="Ok: Beşgen 11">
            <a:extLst>
              <a:ext uri="{FF2B5EF4-FFF2-40B4-BE49-F238E27FC236}">
                <a16:creationId xmlns:a16="http://schemas.microsoft.com/office/drawing/2014/main" id="{EC7F3988-1D8A-4A5D-B99D-81FC6CAD6840}"/>
              </a:ext>
            </a:extLst>
          </p:cNvPr>
          <p:cNvSpPr/>
          <p:nvPr/>
        </p:nvSpPr>
        <p:spPr>
          <a:xfrm>
            <a:off x="1209570" y="4822886"/>
            <a:ext cx="3619100" cy="479639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YARIŞMALAR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31E5036-4A98-4FE8-8822-B234BFBBA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834" y="1291938"/>
            <a:ext cx="631829" cy="631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DE64EFA-DA9C-487E-B962-D5E7E2B0A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992" y="3053192"/>
            <a:ext cx="624237" cy="597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31117059-6394-4520-94C8-7D8CBD5D6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138" y="2167693"/>
            <a:ext cx="624548" cy="597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5D929A8-D5DC-497E-B39B-9A4343121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138" y="5737454"/>
            <a:ext cx="590745" cy="597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8715CE68-256D-4CBC-A24D-3E1A04D2C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013" y="3868847"/>
            <a:ext cx="673470" cy="597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CD0000D7-C2B9-4508-8C00-A31C3FF80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4293" y="4748380"/>
            <a:ext cx="609600" cy="628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AD5BDEA0-820C-4D67-BF1C-1299E77044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61" y="149192"/>
            <a:ext cx="2361768" cy="1773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478ECA83-79A1-41CE-B779-D1DE2E2FE2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47" y="2056918"/>
            <a:ext cx="2611831" cy="1955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3AF68C6-07B0-4137-A0A0-14470C56F2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07" y="4271068"/>
            <a:ext cx="2611831" cy="194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9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2648D-3294-4B80-949D-7532F99CF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>
                <a:solidFill>
                  <a:schemeClr val="accent2"/>
                </a:solidFill>
              </a:rPr>
              <a:t>SINIFLARIMIZ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B0A71AD-99FC-43B6-A7E8-412C3EA64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9" y="376339"/>
            <a:ext cx="3152822" cy="2340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47C409C-3995-41FB-83F5-D8BE5BACC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39" y="360337"/>
            <a:ext cx="3227866" cy="2396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6533EC7-F60A-49DB-ABD7-5F208E39B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39" y="4146725"/>
            <a:ext cx="3432305" cy="214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AB4C4876-5886-4881-8555-E26C514DD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6" y="4140692"/>
            <a:ext cx="3245849" cy="214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1864C01C-D49F-4761-BFF6-13EFBC041B7A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sim 9">
            <a:extLst>
              <a:ext uri="{FF2B5EF4-FFF2-40B4-BE49-F238E27FC236}">
                <a16:creationId xmlns:a16="http://schemas.microsoft.com/office/drawing/2014/main" id="{CB5F1B6D-BA16-44CC-8052-E66BDB47D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1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2648D-3294-4B80-949D-7532F99CF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800" dirty="0">
                <a:solidFill>
                  <a:schemeClr val="accent2"/>
                </a:solidFill>
              </a:rPr>
              <a:t>Robotik</a:t>
            </a:r>
            <a:br>
              <a:rPr lang="tr-TR" sz="4800" dirty="0">
                <a:solidFill>
                  <a:schemeClr val="accent2"/>
                </a:solidFill>
              </a:rPr>
            </a:br>
            <a:r>
              <a:rPr lang="tr-TR" sz="4800" dirty="0">
                <a:solidFill>
                  <a:schemeClr val="accent2"/>
                </a:solidFill>
              </a:rPr>
              <a:t> kodlama</a:t>
            </a:r>
            <a:br>
              <a:rPr lang="tr-TR" sz="4800" dirty="0">
                <a:solidFill>
                  <a:schemeClr val="accent2"/>
                </a:solidFill>
              </a:rPr>
            </a:br>
            <a:r>
              <a:rPr lang="tr-TR" sz="4800" dirty="0">
                <a:solidFill>
                  <a:schemeClr val="accent2"/>
                </a:solidFill>
              </a:rPr>
              <a:t>atölyemiz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11AE6E-CB39-4A39-8395-EA9C5F75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2189890"/>
            <a:ext cx="2209078" cy="392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05D5DCF-BD4B-4185-842E-25984755C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39" y="156990"/>
            <a:ext cx="3542528" cy="1992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5B5AE2E1-3DDA-4C23-9215-E6757F687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70" y="2189890"/>
            <a:ext cx="2276675" cy="3835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D90AB31-DCDA-4B5D-9FBB-935DDBFA6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2" y="156990"/>
            <a:ext cx="3347191" cy="1882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B8C06D5D-059E-4528-AB1A-105E3E7EF076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AD708E1F-21BE-469B-AB0E-55092B3A1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5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2648D-3294-4B80-949D-7532F99CF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787" y="1270535"/>
            <a:ext cx="9779268" cy="4222841"/>
          </a:xfrm>
        </p:spPr>
        <p:txBody>
          <a:bodyPr/>
          <a:lstStyle/>
          <a:p>
            <a:r>
              <a:rPr lang="tr-TR" sz="4800" dirty="0">
                <a:solidFill>
                  <a:schemeClr val="accent2"/>
                </a:solidFill>
              </a:rPr>
              <a:t>KÜTÜPHANEMİZ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1ADF18-7358-4C74-8C9F-66CF41CE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03" y="368661"/>
            <a:ext cx="3042142" cy="2258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06C7AF7-041F-4263-A9EB-5BE68720B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89" y="452387"/>
            <a:ext cx="3042143" cy="2258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EE66425D-F6AE-41C3-AF75-08C3E8294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46" y="3251185"/>
            <a:ext cx="2295254" cy="3060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CE6A9E1-0B09-451F-9B27-29D89DC0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97" y="3915817"/>
            <a:ext cx="3031935" cy="2258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AEDB16A7-436A-4CBB-962E-5F5ED4932EA1}"/>
              </a:ext>
            </a:extLst>
          </p:cNvPr>
          <p:cNvCxnSpPr>
            <a:cxnSpLocks/>
          </p:cNvCxnSpPr>
          <p:nvPr/>
        </p:nvCxnSpPr>
        <p:spPr>
          <a:xfrm flipH="1" flipV="1">
            <a:off x="869481" y="6622954"/>
            <a:ext cx="10241279" cy="85854"/>
          </a:xfrm>
          <a:prstGeom prst="line">
            <a:avLst/>
          </a:prstGeom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00829AF8-2A50-4D89-9032-0F9524082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65" y="5929161"/>
            <a:ext cx="1138737" cy="1025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4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95D9F0B-7DEF-40B8-8FD7-1A925FDF4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05" y="740230"/>
            <a:ext cx="2880500" cy="2039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54F5693-65FB-4488-B414-3B39DEF01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99" y="556377"/>
            <a:ext cx="2880501" cy="216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ikdörtgen 14">
            <a:extLst>
              <a:ext uri="{FF2B5EF4-FFF2-40B4-BE49-F238E27FC236}">
                <a16:creationId xmlns:a16="http://schemas.microsoft.com/office/drawing/2014/main" id="{C2957638-8182-4B9E-AD6F-44DDACFE1D54}"/>
              </a:ext>
            </a:extLst>
          </p:cNvPr>
          <p:cNvSpPr/>
          <p:nvPr/>
        </p:nvSpPr>
        <p:spPr>
          <a:xfrm>
            <a:off x="5154706" y="2982724"/>
            <a:ext cx="217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ln/>
                <a:solidFill>
                  <a:schemeClr val="accent3"/>
                </a:solidFill>
              </a:rPr>
              <a:t>OKUL BAHÇESİ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9A771BBB-CE48-4DA1-8CA3-6E4C69A7DD72}"/>
              </a:ext>
            </a:extLst>
          </p:cNvPr>
          <p:cNvSpPr/>
          <p:nvPr/>
        </p:nvSpPr>
        <p:spPr>
          <a:xfrm>
            <a:off x="8625971" y="2982724"/>
            <a:ext cx="265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n/>
                <a:solidFill>
                  <a:schemeClr val="accent3"/>
                </a:solidFill>
              </a:rPr>
              <a:t>ÇOK AMAÇLI SALON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A401570-FCD5-49EC-A2CC-CCEF2D6134E3}"/>
              </a:ext>
            </a:extLst>
          </p:cNvPr>
          <p:cNvSpPr/>
          <p:nvPr/>
        </p:nvSpPr>
        <p:spPr>
          <a:xfrm>
            <a:off x="2412528" y="2982724"/>
            <a:ext cx="109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ln/>
                <a:solidFill>
                  <a:schemeClr val="accent3"/>
                </a:solidFill>
              </a:rPr>
              <a:t>MESCİD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0CC141-75B6-4BCA-BDAE-CECCC890F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4" y="815452"/>
            <a:ext cx="3386611" cy="1789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36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oz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ze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TM10001106[[fn=Rozet]]</Template>
  <TotalTime>431</TotalTime>
  <Words>388</Words>
  <Application>Microsoft Office PowerPoint</Application>
  <PresentationFormat>Geniş ekran</PresentationFormat>
  <Paragraphs>194</Paragraphs>
  <Slides>12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Impact</vt:lpstr>
      <vt:lpstr>Rozet</vt:lpstr>
      <vt:lpstr>      Şükrü doruk kız ANADOLU imam hatip lisesi fen ve sosyal bilimler proje okulu  </vt:lpstr>
      <vt:lpstr>PowerPoint Sunusu</vt:lpstr>
      <vt:lpstr>Okulumuzda; </vt:lpstr>
      <vt:lpstr>PowerPoint Sunusu</vt:lpstr>
      <vt:lpstr>Sosyal etkinlik OLARAK OKULUMUZDA;</vt:lpstr>
      <vt:lpstr>SINIFLARIMIZ</vt:lpstr>
      <vt:lpstr>Robotik  kodlama atölyemiz</vt:lpstr>
      <vt:lpstr>KÜTÜPHANEMİZ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Şükrü doruk kız imam hatip lisesi</dc:title>
  <dc:creator>OGR</dc:creator>
  <cp:lastModifiedBy>OGR</cp:lastModifiedBy>
  <cp:revision>51</cp:revision>
  <dcterms:created xsi:type="dcterms:W3CDTF">2020-03-04T10:44:53Z</dcterms:created>
  <dcterms:modified xsi:type="dcterms:W3CDTF">2020-03-10T09:53:32Z</dcterms:modified>
</cp:coreProperties>
</file>